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315" r:id="rId2"/>
    <p:sldId id="314" r:id="rId3"/>
    <p:sldId id="303" r:id="rId4"/>
    <p:sldId id="289" r:id="rId5"/>
    <p:sldId id="290" r:id="rId6"/>
    <p:sldId id="301" r:id="rId7"/>
    <p:sldId id="291" r:id="rId8"/>
    <p:sldId id="305" r:id="rId9"/>
    <p:sldId id="302" r:id="rId10"/>
    <p:sldId id="293" r:id="rId11"/>
    <p:sldId id="262" r:id="rId12"/>
    <p:sldId id="266" r:id="rId13"/>
    <p:sldId id="316" r:id="rId14"/>
    <p:sldId id="260" r:id="rId15"/>
    <p:sldId id="297" r:id="rId16"/>
    <p:sldId id="306" r:id="rId17"/>
    <p:sldId id="307" r:id="rId18"/>
    <p:sldId id="308" r:id="rId19"/>
    <p:sldId id="263" r:id="rId20"/>
    <p:sldId id="264" r:id="rId21"/>
    <p:sldId id="272" r:id="rId22"/>
    <p:sldId id="309" r:id="rId23"/>
    <p:sldId id="269" r:id="rId24"/>
    <p:sldId id="267" r:id="rId25"/>
    <p:sldId id="310" r:id="rId26"/>
    <p:sldId id="311" r:id="rId27"/>
    <p:sldId id="312" r:id="rId28"/>
    <p:sldId id="27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us-ascii"/>
  <p:clrMru>
    <a:srgbClr val="E61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444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0B69A-9164-47D6-B136-2F35A9EA308D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F107FC7-F36A-4C98-AD7F-7FF607C1B4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Микробный налет</a:t>
          </a:r>
        </a:p>
      </dgm:t>
    </dgm:pt>
    <dgm:pt modelId="{A7249BBB-B6CD-4547-A52C-E64BB67390DC}" type="parTrans" cxnId="{8FAE0F39-75DB-403B-9B02-D42B4D27E3E0}">
      <dgm:prSet/>
      <dgm:spPr/>
      <dgm:t>
        <a:bodyPr/>
        <a:lstStyle/>
        <a:p>
          <a:endParaRPr lang="ru-RU"/>
        </a:p>
      </dgm:t>
    </dgm:pt>
    <dgm:pt modelId="{76374EF3-B06B-4B28-B023-C9F0B7B7256C}" type="sibTrans" cxnId="{8FAE0F39-75DB-403B-9B02-D42B4D27E3E0}">
      <dgm:prSet/>
      <dgm:spPr/>
      <dgm:t>
        <a:bodyPr/>
        <a:lstStyle/>
        <a:p>
          <a:endParaRPr lang="ru-RU"/>
        </a:p>
      </dgm:t>
    </dgm:pt>
    <dgm:pt modelId="{44406079-743A-4806-8099-C6171AC5C5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УГЛЕВОДЫ</a:t>
          </a:r>
        </a:p>
      </dgm:t>
    </dgm:pt>
    <dgm:pt modelId="{085D594D-AEAC-4EC9-9B36-A86AF6598B8B}" type="parTrans" cxnId="{1B0A0F0B-3E85-4CDF-8ED3-4F1F25815E9A}">
      <dgm:prSet/>
      <dgm:spPr/>
      <dgm:t>
        <a:bodyPr/>
        <a:lstStyle/>
        <a:p>
          <a:endParaRPr lang="ru-RU"/>
        </a:p>
      </dgm:t>
    </dgm:pt>
    <dgm:pt modelId="{D87E8AF8-9A62-4A57-8BA6-AECBC3EC781E}" type="sibTrans" cxnId="{1B0A0F0B-3E85-4CDF-8ED3-4F1F25815E9A}">
      <dgm:prSet/>
      <dgm:spPr/>
      <dgm:t>
        <a:bodyPr/>
        <a:lstStyle/>
        <a:p>
          <a:endParaRPr lang="ru-RU"/>
        </a:p>
      </dgm:t>
    </dgm:pt>
    <dgm:pt modelId="{B76ABC14-B55E-49F5-AD30-3758EC3EE2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ЗУБ</a:t>
          </a:r>
        </a:p>
      </dgm:t>
    </dgm:pt>
    <dgm:pt modelId="{A2D9364C-5984-4479-BCF8-2CF82567FD2C}" type="parTrans" cxnId="{307280D2-97FE-484A-A723-A72C077CB4B1}">
      <dgm:prSet/>
      <dgm:spPr/>
      <dgm:t>
        <a:bodyPr/>
        <a:lstStyle/>
        <a:p>
          <a:endParaRPr lang="ru-RU"/>
        </a:p>
      </dgm:t>
    </dgm:pt>
    <dgm:pt modelId="{620142D3-7194-440F-BE08-1316FDB58096}" type="sibTrans" cxnId="{307280D2-97FE-484A-A723-A72C077CB4B1}">
      <dgm:prSet/>
      <dgm:spPr/>
      <dgm:t>
        <a:bodyPr/>
        <a:lstStyle/>
        <a:p>
          <a:endParaRPr lang="ru-RU"/>
        </a:p>
      </dgm:t>
    </dgm:pt>
    <dgm:pt modelId="{9B14E23C-F967-46FE-A999-4E39AD21888B}" type="pres">
      <dgm:prSet presAssocID="{A700B69A-9164-47D6-B136-2F35A9EA308D}" presName="compositeShape" presStyleCnt="0">
        <dgm:presLayoutVars>
          <dgm:chMax val="7"/>
          <dgm:dir/>
          <dgm:resizeHandles val="exact"/>
        </dgm:presLayoutVars>
      </dgm:prSet>
      <dgm:spPr/>
    </dgm:pt>
    <dgm:pt modelId="{6411D127-C58C-4319-986C-CD54411967D8}" type="pres">
      <dgm:prSet presAssocID="{8F107FC7-F36A-4C98-AD7F-7FF607C1B4EE}" presName="circ1" presStyleLbl="vennNode1" presStyleIdx="0" presStyleCnt="3" custLinFactNeighborX="2236" custLinFactNeighborY="-50"/>
      <dgm:spPr/>
      <dgm:t>
        <a:bodyPr/>
        <a:lstStyle/>
        <a:p>
          <a:endParaRPr lang="ru-RU"/>
        </a:p>
      </dgm:t>
    </dgm:pt>
    <dgm:pt modelId="{E6390068-DD98-4F76-A1F9-583AC5BF1F50}" type="pres">
      <dgm:prSet presAssocID="{8F107FC7-F36A-4C98-AD7F-7FF607C1B4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695D7-BCCA-40C1-8592-50BA6CA6A857}" type="pres">
      <dgm:prSet presAssocID="{44406079-743A-4806-8099-C6171AC5C560}" presName="circ2" presStyleLbl="vennNode1" presStyleIdx="1" presStyleCnt="3" custLinFactNeighborX="705" custLinFactNeighborY="457"/>
      <dgm:spPr/>
      <dgm:t>
        <a:bodyPr/>
        <a:lstStyle/>
        <a:p>
          <a:endParaRPr lang="ru-RU"/>
        </a:p>
      </dgm:t>
    </dgm:pt>
    <dgm:pt modelId="{E04EDCA0-E994-4B67-9634-BD7C2ACCF904}" type="pres">
      <dgm:prSet presAssocID="{44406079-743A-4806-8099-C6171AC5C5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FCFBC-762E-4F26-95C6-2341F8D8251C}" type="pres">
      <dgm:prSet presAssocID="{B76ABC14-B55E-49F5-AD30-3758EC3EE217}" presName="circ3" presStyleLbl="vennNode1" presStyleIdx="2" presStyleCnt="3" custLinFactNeighborX="-4364" custLinFactNeighborY="2083"/>
      <dgm:spPr/>
      <dgm:t>
        <a:bodyPr/>
        <a:lstStyle/>
        <a:p>
          <a:endParaRPr lang="ru-RU"/>
        </a:p>
      </dgm:t>
    </dgm:pt>
    <dgm:pt modelId="{12BAA2DC-5E9D-45AE-8E49-9032FAE08038}" type="pres">
      <dgm:prSet presAssocID="{B76ABC14-B55E-49F5-AD30-3758EC3EE2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C8CB90-7E2D-48F7-99A1-B2A292BF6B87}" type="presOf" srcId="{8F107FC7-F36A-4C98-AD7F-7FF607C1B4EE}" destId="{6411D127-C58C-4319-986C-CD54411967D8}" srcOrd="0" destOrd="0" presId="urn:microsoft.com/office/officeart/2005/8/layout/venn1"/>
    <dgm:cxn modelId="{1B0A0F0B-3E85-4CDF-8ED3-4F1F25815E9A}" srcId="{A700B69A-9164-47D6-B136-2F35A9EA308D}" destId="{44406079-743A-4806-8099-C6171AC5C560}" srcOrd="1" destOrd="0" parTransId="{085D594D-AEAC-4EC9-9B36-A86AF6598B8B}" sibTransId="{D87E8AF8-9A62-4A57-8BA6-AECBC3EC781E}"/>
    <dgm:cxn modelId="{82334862-5423-4540-B82D-6666FE9C48FB}" type="presOf" srcId="{44406079-743A-4806-8099-C6171AC5C560}" destId="{E04EDCA0-E994-4B67-9634-BD7C2ACCF904}" srcOrd="1" destOrd="0" presId="urn:microsoft.com/office/officeart/2005/8/layout/venn1"/>
    <dgm:cxn modelId="{B06F4D32-858D-4BB0-98D3-69D89A32B878}" type="presOf" srcId="{B76ABC14-B55E-49F5-AD30-3758EC3EE217}" destId="{C71FCFBC-762E-4F26-95C6-2341F8D8251C}" srcOrd="0" destOrd="0" presId="urn:microsoft.com/office/officeart/2005/8/layout/venn1"/>
    <dgm:cxn modelId="{C0B5F13C-BEC2-4B8A-9ECC-6E611415BD25}" type="presOf" srcId="{B76ABC14-B55E-49F5-AD30-3758EC3EE217}" destId="{12BAA2DC-5E9D-45AE-8E49-9032FAE08038}" srcOrd="1" destOrd="0" presId="urn:microsoft.com/office/officeart/2005/8/layout/venn1"/>
    <dgm:cxn modelId="{8FAE0F39-75DB-403B-9B02-D42B4D27E3E0}" srcId="{A700B69A-9164-47D6-B136-2F35A9EA308D}" destId="{8F107FC7-F36A-4C98-AD7F-7FF607C1B4EE}" srcOrd="0" destOrd="0" parTransId="{A7249BBB-B6CD-4547-A52C-E64BB67390DC}" sibTransId="{76374EF3-B06B-4B28-B023-C9F0B7B7256C}"/>
    <dgm:cxn modelId="{DEBAA454-8C50-4F19-9513-3D1A95888A48}" type="presOf" srcId="{A700B69A-9164-47D6-B136-2F35A9EA308D}" destId="{9B14E23C-F967-46FE-A999-4E39AD21888B}" srcOrd="0" destOrd="0" presId="urn:microsoft.com/office/officeart/2005/8/layout/venn1"/>
    <dgm:cxn modelId="{C33487F6-8B0B-44F0-A711-2358C23719CE}" type="presOf" srcId="{44406079-743A-4806-8099-C6171AC5C560}" destId="{855695D7-BCCA-40C1-8592-50BA6CA6A857}" srcOrd="0" destOrd="0" presId="urn:microsoft.com/office/officeart/2005/8/layout/venn1"/>
    <dgm:cxn modelId="{307280D2-97FE-484A-A723-A72C077CB4B1}" srcId="{A700B69A-9164-47D6-B136-2F35A9EA308D}" destId="{B76ABC14-B55E-49F5-AD30-3758EC3EE217}" srcOrd="2" destOrd="0" parTransId="{A2D9364C-5984-4479-BCF8-2CF82567FD2C}" sibTransId="{620142D3-7194-440F-BE08-1316FDB58096}"/>
    <dgm:cxn modelId="{79EF1737-FE58-4BDB-95A2-E306CB76F1B0}" type="presOf" srcId="{8F107FC7-F36A-4C98-AD7F-7FF607C1B4EE}" destId="{E6390068-DD98-4F76-A1F9-583AC5BF1F50}" srcOrd="1" destOrd="0" presId="urn:microsoft.com/office/officeart/2005/8/layout/venn1"/>
    <dgm:cxn modelId="{A363F0C0-68A2-4878-895F-D1CFA34E8AE6}" type="presParOf" srcId="{9B14E23C-F967-46FE-A999-4E39AD21888B}" destId="{6411D127-C58C-4319-986C-CD54411967D8}" srcOrd="0" destOrd="0" presId="urn:microsoft.com/office/officeart/2005/8/layout/venn1"/>
    <dgm:cxn modelId="{61AED3C2-42A1-4B46-BF61-1D8AAC9E0222}" type="presParOf" srcId="{9B14E23C-F967-46FE-A999-4E39AD21888B}" destId="{E6390068-DD98-4F76-A1F9-583AC5BF1F50}" srcOrd="1" destOrd="0" presId="urn:microsoft.com/office/officeart/2005/8/layout/venn1"/>
    <dgm:cxn modelId="{30A4D044-5959-4EB0-9C2D-3562308814F6}" type="presParOf" srcId="{9B14E23C-F967-46FE-A999-4E39AD21888B}" destId="{855695D7-BCCA-40C1-8592-50BA6CA6A857}" srcOrd="2" destOrd="0" presId="urn:microsoft.com/office/officeart/2005/8/layout/venn1"/>
    <dgm:cxn modelId="{E7B9D769-FED7-4F41-9260-5BBE9AEEF26C}" type="presParOf" srcId="{9B14E23C-F967-46FE-A999-4E39AD21888B}" destId="{E04EDCA0-E994-4B67-9634-BD7C2ACCF904}" srcOrd="3" destOrd="0" presId="urn:microsoft.com/office/officeart/2005/8/layout/venn1"/>
    <dgm:cxn modelId="{49167243-2CCC-400A-B285-7C5884824E13}" type="presParOf" srcId="{9B14E23C-F967-46FE-A999-4E39AD21888B}" destId="{C71FCFBC-762E-4F26-95C6-2341F8D8251C}" srcOrd="4" destOrd="0" presId="urn:microsoft.com/office/officeart/2005/8/layout/venn1"/>
    <dgm:cxn modelId="{C4D344AC-21EF-4C9F-9EEA-D75456E96664}" type="presParOf" srcId="{9B14E23C-F967-46FE-A999-4E39AD21888B}" destId="{12BAA2DC-5E9D-45AE-8E49-9032FAE08038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6763B-1E70-4FF7-90EF-5ECCD6E99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F7FF-E8C5-465A-B56B-846A98F91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AC29D-ED4A-4527-9BFF-CB0C580E1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D634-91CB-45A4-9FD5-4C2A62393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48878-7134-4CE4-9F84-F3F1DEC23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D7EE5B4-97A9-4E10-9E38-9810B5C96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A35BD-354B-47F8-8175-AB732324B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BA94D-C74B-4BCC-8DC1-815EC4CF89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99568-4923-4473-A2CF-3390FB72F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E6D2E-2EDC-48CC-A6A7-FFDEC4FAB8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EBC13-FBCD-49DC-BCDC-22AF26CFD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86D66-EA95-48A8-8C43-815B6583E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C84ADC4-E2FA-4A2B-AADA-7A33DCA9C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2200" b="1" dirty="0" err="1" smtClean="0">
                <a:solidFill>
                  <a:schemeClr val="tx1"/>
                </a:solidFill>
                <a:effectLst/>
              </a:rPr>
              <a:t>Гбуз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effectLst/>
              </a:rPr>
              <a:t>рб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effectLst/>
              </a:rPr>
              <a:t>учалинская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effectLst/>
              </a:rPr>
              <a:t>цгб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Профилактика стоматологических заболеваний у детей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732463"/>
            <a:ext cx="6400800" cy="100965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г. Учалы</a:t>
            </a:r>
          </a:p>
          <a:p>
            <a:pPr>
              <a:defRPr/>
            </a:pPr>
            <a:r>
              <a:rPr lang="ru-RU" sz="1600" dirty="0" smtClean="0"/>
              <a:t> 2024г.</a:t>
            </a:r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5" name="Рисунок 4" descr="D:\ПРОЕКТ по раннему выявлению НИЗ по городу и району\Гаянко\Хрестик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Чтобы зубы не болели надо 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5" name="Picture 2" descr="D:\MD\Мои рисунки\стоматология\iCAGHNOB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773238"/>
            <a:ext cx="2463786" cy="1642524"/>
          </a:xfrm>
          <a:noFill/>
        </p:spPr>
      </p:pic>
      <p:pic>
        <p:nvPicPr>
          <p:cNvPr id="13316" name="Picture 3" descr="D:\MD\Мои рисунки\стоматология\iCAX0XK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071942"/>
            <a:ext cx="180736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D:\MD\Мои рисунки\стоматология\cef57d5cc64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43116"/>
            <a:ext cx="4413265" cy="357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РОЕКТ по раннему выявлению НИЗ по городу и району\Гаянко\Хрестик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1196975"/>
            <a:ext cx="7848600" cy="43195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bg1"/>
                </a:solidFill>
              </a:rPr>
              <a:t>Профилактика стоматологических заболеваний</a:t>
            </a:r>
          </a:p>
        </p:txBody>
      </p:sp>
      <p:pic>
        <p:nvPicPr>
          <p:cNvPr id="3" name="Рисунок 2" descr="D:\ПРОЕКТ по раннему выявлению НИЗ по городу и району\Гаянко\Хрести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Санитарное просвещение</a:t>
            </a:r>
          </a:p>
        </p:txBody>
      </p:sp>
      <p:pic>
        <p:nvPicPr>
          <p:cNvPr id="15365" name="Picture 5" descr="C:\Users\user\Desktop\проф\WhatsApp Image 2024-04-23 at 12.50.32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218139" cy="4929198"/>
          </a:xfrm>
          <a:prstGeom prst="rect">
            <a:avLst/>
          </a:prstGeom>
          <a:noFill/>
        </p:spPr>
      </p:pic>
      <p:pic>
        <p:nvPicPr>
          <p:cNvPr id="15366" name="Picture 6" descr="C:\Users\user\Desktop\проф\WhatsApp Image 2024-04-23 at 12.50.33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85860"/>
            <a:ext cx="5934072" cy="4450554"/>
          </a:xfrm>
          <a:prstGeom prst="rect">
            <a:avLst/>
          </a:prstGeom>
          <a:noFill/>
        </p:spPr>
      </p:pic>
      <p:pic>
        <p:nvPicPr>
          <p:cNvPr id="5" name="Рисунок 4" descr="D:\ПРОЕКТ по раннему выявлению НИЗ по городу и району\Гаянко\Хрестик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проф\WhatsApp Image 2024-04-23 at 12.50.29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464611" cy="3286148"/>
          </a:xfrm>
          <a:prstGeom prst="rect">
            <a:avLst/>
          </a:prstGeom>
          <a:noFill/>
        </p:spPr>
      </p:pic>
      <p:pic>
        <p:nvPicPr>
          <p:cNvPr id="45059" name="Picture 3" descr="C:\Users\user\Desktop\проф\WhatsApp Image 2024-04-23 at 12.50.29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86190"/>
            <a:ext cx="5748328" cy="2590341"/>
          </a:xfrm>
          <a:prstGeom prst="rect">
            <a:avLst/>
          </a:prstGeom>
          <a:noFill/>
        </p:spPr>
      </p:pic>
      <p:pic>
        <p:nvPicPr>
          <p:cNvPr id="45060" name="Picture 4" descr="C:\Users\user\Desktop\проф\WhatsApp Image 2024-04-23 at 12.50.31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04"/>
            <a:ext cx="4286280" cy="3214710"/>
          </a:xfrm>
          <a:prstGeom prst="rect">
            <a:avLst/>
          </a:prstGeom>
          <a:noFill/>
        </p:spPr>
      </p:pic>
      <p:pic>
        <p:nvPicPr>
          <p:cNvPr id="7" name="Содержимое 6" descr="D:\ПРОЕКТ по раннему выявлению НИЗ по городу и району\Гаянко\Хрестик.pn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3349" y="0"/>
            <a:ext cx="760651" cy="8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Средства гигиены</a:t>
            </a:r>
          </a:p>
        </p:txBody>
      </p:sp>
      <p:pic>
        <p:nvPicPr>
          <p:cNvPr id="16387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600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268413"/>
            <a:ext cx="3052763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716338"/>
            <a:ext cx="32924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89363"/>
            <a:ext cx="41036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РОЕКТ по раннему выявлению НИЗ по городу и району\Гаянко\Хрестик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Зубные пасты</a:t>
            </a:r>
          </a:p>
        </p:txBody>
      </p:sp>
      <p:pic>
        <p:nvPicPr>
          <p:cNvPr id="1741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363378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41438"/>
            <a:ext cx="33845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005263"/>
            <a:ext cx="2590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076700"/>
            <a:ext cx="38163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РОЕКТ по раннему выявлению НИЗ по городу и району\Гаянко\Хрестик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Строение эмали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5" name="Picture 2" descr="D:\MD\Мои рисунки\зуб стро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133600"/>
            <a:ext cx="3671887" cy="3600450"/>
          </a:xfrm>
          <a:noFill/>
        </p:spPr>
      </p:pic>
      <p:pic>
        <p:nvPicPr>
          <p:cNvPr id="18436" name="Picture 3" descr="D:\MD\Мои рисунки\структура эмали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28775"/>
            <a:ext cx="24542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:\MD\Мои рисунки\кальций и фт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581525"/>
            <a:ext cx="23764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РОЕКТ по раннему выявлению НИЗ по городу и району\Гаянко\Хрестик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428604"/>
            <a:ext cx="8510587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Зубная нить и как ее применять?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60" name="Picture 4" descr="флос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:\MD\Мои рисунки\стоматология\флоссинг\ручка для флос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3389307" cy="25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D:\MD\Мои рисунки\стоматология\флоссинг\ни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0282" y="1857365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РОЕКТ по раннему выявлению НИЗ по городу и району\Гаянко\Хрестик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Использование зубной нити позволяет очистить боковые поверхности зубов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3" name="Picture 2" descr="D:\MD\Мои рисунки\стоматология\флоссинг\флоссы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205038"/>
            <a:ext cx="5473700" cy="3671887"/>
          </a:xfrm>
          <a:noFill/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Дополнительные средства гигиены</a:t>
            </a:r>
          </a:p>
        </p:txBody>
      </p:sp>
      <p:pic>
        <p:nvPicPr>
          <p:cNvPr id="22531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29384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44675"/>
            <a:ext cx="21542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2205038"/>
            <a:ext cx="27400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РОЕКТ по раннему выявлению НИЗ по городу и району\Гаянко\Хрестик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10587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Сегодня красивые зубы- это неотъемлемая часть имиджа благополучного человека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2" descr="D:\MD\Мои рисунки\стоматология\деловые люд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928802"/>
            <a:ext cx="6637338" cy="4422775"/>
          </a:xfrm>
          <a:noFill/>
        </p:spPr>
      </p:pic>
      <p:pic>
        <p:nvPicPr>
          <p:cNvPr id="4100" name="Picture 2" descr="D:\MD\Мои рисунки\стоматология\деловые лю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637338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err="1" smtClean="0">
                <a:solidFill>
                  <a:schemeClr val="bg1"/>
                </a:solidFill>
              </a:rPr>
              <a:t>Ополаскиватели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pic>
        <p:nvPicPr>
          <p:cNvPr id="23555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54197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Щетка для съемных протезов и </a:t>
            </a:r>
            <a:r>
              <a:rPr lang="ru-RU" sz="4000" dirty="0" err="1" smtClean="0">
                <a:solidFill>
                  <a:schemeClr val="bg1"/>
                </a:solidFill>
              </a:rPr>
              <a:t>ортодонтческих</a:t>
            </a:r>
            <a:r>
              <a:rPr lang="ru-RU" sz="4000" dirty="0" smtClean="0">
                <a:solidFill>
                  <a:schemeClr val="bg1"/>
                </a:solidFill>
              </a:rPr>
              <a:t> аппаратов</a:t>
            </a:r>
          </a:p>
        </p:txBody>
      </p:sp>
      <p:pic>
        <p:nvPicPr>
          <p:cNvPr id="24579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858" y="1743277"/>
            <a:ext cx="5802284" cy="4422371"/>
          </a:xfrm>
          <a:noFill/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Непригодные зубные щетки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35600" y="1676400"/>
            <a:ext cx="3406775" cy="44227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Зубную щетку необходимо менять не реже 1 раз в  месяц.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Но не реже 1раз в 3 месяца!!!!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5" name="Picture 4" descr="непригод ще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53292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Методика чистки зубов</a:t>
            </a:r>
          </a:p>
        </p:txBody>
      </p:sp>
      <p:pic>
        <p:nvPicPr>
          <p:cNvPr id="26627" name="Picture 4" descr="метод чис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27146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850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12875"/>
            <a:ext cx="33512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РОЕКТ по раннему выявлению НИЗ по городу и району\Гаянко\Хрестик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</a:rPr>
              <a:t>Первичная профилактика</a:t>
            </a:r>
          </a:p>
        </p:txBody>
      </p:sp>
      <p:pic>
        <p:nvPicPr>
          <p:cNvPr id="27651" name="Picture 4" descr="профилактика карие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916113"/>
            <a:ext cx="46799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03981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Чтобы зубы были здоровыми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9688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Чистить зубы 2 раза в день!!!!(утром после завтрака и на ночь перед сном)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Полоскать рот после еды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Не злоупотреблять углеводсодержащими продуктами(макаронные изделия, картофель фри, сладости)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Кушать больше продуктов содержащих грубые волокна (овощи, фрукты)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Употреблять  молочные продукты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Витаминный комплекс  2 раза в году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Чистить зубы </a:t>
            </a:r>
            <a:r>
              <a:rPr lang="ru-RU" sz="2400" dirty="0" err="1" smtClean="0">
                <a:solidFill>
                  <a:schemeClr val="bg1"/>
                </a:solidFill>
              </a:rPr>
              <a:t>фторидсодержащими</a:t>
            </a:r>
            <a:r>
              <a:rPr lang="ru-RU" sz="2400" dirty="0" smtClean="0">
                <a:solidFill>
                  <a:schemeClr val="bg1"/>
                </a:solidFill>
              </a:rPr>
              <a:t> зубными пастами</a:t>
            </a:r>
          </a:p>
          <a:p>
            <a:pP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540750" cy="44227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Помогать ребенку чистить зубы (активно, беря на себя основную функцию)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Ранний визит к стоматологу  залог  положительных эмоций у ребенка  и не ждать  когда  заболят зубы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Посещать стоматолога не реже 2 раз в год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Бороться с вредными привычками(сосание пальца, языка, щек)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Личный пример снижает возникновение кариеса у ребёнка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23" name="Picture 2" descr="D:\MD\Мои рисунки\стоматология\личный при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736" y="1600200"/>
            <a:ext cx="6224527" cy="4708525"/>
          </a:xfrm>
          <a:noFill/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0" y="2214554"/>
            <a:ext cx="4800576" cy="361475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Презентацию подготовила: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Зубной Врач Детский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</a:rPr>
              <a:t>Мухаметова</a:t>
            </a:r>
            <a:r>
              <a:rPr lang="ru-RU" sz="2400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</a:rPr>
              <a:t>Алия</a:t>
            </a:r>
            <a:r>
              <a:rPr lang="ru-RU" sz="2400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</a:rPr>
              <a:t>Улановна</a:t>
            </a:r>
            <a:r>
              <a:rPr lang="ru-RU" sz="2400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</a:rPr>
              <a:t>Гбуз</a:t>
            </a:r>
            <a:r>
              <a:rPr lang="ru-RU" sz="2400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</a:rPr>
              <a:t>Рб</a:t>
            </a:r>
            <a:r>
              <a:rPr lang="ru-RU" sz="2400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</a:rPr>
              <a:t>Учалинская</a:t>
            </a:r>
            <a:r>
              <a:rPr lang="ru-RU" sz="2400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</a:rPr>
              <a:t>Цгб</a:t>
            </a:r>
            <a:r>
              <a:rPr lang="ru-RU" sz="2400" cap="none" dirty="0" smtClean="0">
                <a:solidFill>
                  <a:schemeClr val="tx1"/>
                </a:solidFill>
                <a:effectLst/>
              </a:rPr>
              <a:t> Детское Поликлиническое Отделение</a:t>
            </a:r>
            <a:endParaRPr lang="ru-RU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114300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 </a:t>
            </a:r>
            <a:endParaRPr lang="ru-RU" sz="6600" dirty="0"/>
          </a:p>
        </p:txBody>
      </p:sp>
      <p:pic>
        <p:nvPicPr>
          <p:cNvPr id="5" name="Рисунок 4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i="1" dirty="0" smtClean="0">
                <a:solidFill>
                  <a:schemeClr val="bg1"/>
                </a:solidFill>
                <a:effectLst/>
                <a:latin typeface="+mn-lt"/>
              </a:rPr>
              <a:t>Поражение кариесом временных зубов  у детей </a:t>
            </a:r>
            <a:endParaRPr lang="ru-RU" sz="3200" i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123" name="Picture 2" descr="D:\MD\Мои рисунки\стоматология\поражение кариесо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6121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Строение зубов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1" name="Picture 2" descr="D:\MD\Мои рисунки\стоматология\2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358114" cy="5457268"/>
          </a:xfrm>
          <a:noFill/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Микробный налет на зубах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5" name="Picture 2" descr="D:\MD\Мои рисунки\стоматология\df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4086"/>
            <a:ext cx="8229600" cy="4640752"/>
          </a:xfrm>
          <a:noFill/>
        </p:spPr>
      </p:pic>
      <p:pic>
        <p:nvPicPr>
          <p:cNvPr id="4" name="Рисунок 3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Состояние зубов при неудовлетворительной гигиене полости рта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0" name="Picture 2" descr="D:\MD\Мои рисунки\стоматология\image00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565400"/>
            <a:ext cx="58959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Кариес зубов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Picture 2" descr="D:\MD\Мои рисунки\стоматология\iCAEBN8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428736"/>
            <a:ext cx="2959093" cy="2336126"/>
          </a:xfrm>
          <a:noFill/>
        </p:spPr>
      </p:pic>
      <p:pic>
        <p:nvPicPr>
          <p:cNvPr id="10244" name="Picture 3" descr="D:\MD\Мои рисунки\стоматология\stadii_kari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1" y="3860800"/>
            <a:ext cx="5208608" cy="27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D:\MD\Мои рисунки\стоматология\iCAQ6EV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6898"/>
            <a:ext cx="3144833" cy="23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РОЕКТ по раннему выявлению НИЗ по городу и району\Гаянко\Хрестик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813"/>
            <a:ext cx="7643813" cy="72072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Причины кариеса зубов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70" name="Picture 3" descr="D:\MD\Мои рисунки\стоматология\сладости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3527425" cy="3951287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63938" y="1196975"/>
            <a:ext cx="5122862" cy="49291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микрофлора полости рта( </a:t>
            </a:r>
            <a:r>
              <a:rPr lang="en-US" b="1" dirty="0" smtClean="0">
                <a:solidFill>
                  <a:schemeClr val="bg1"/>
                </a:solidFill>
              </a:rPr>
              <a:t>St. </a:t>
            </a:r>
            <a:r>
              <a:rPr lang="ru-RU" b="1" dirty="0" smtClean="0">
                <a:solidFill>
                  <a:schemeClr val="bg1"/>
                </a:solidFill>
              </a:rPr>
              <a:t>м</a:t>
            </a:r>
            <a:r>
              <a:rPr lang="en-US" b="1" dirty="0" err="1" smtClean="0">
                <a:solidFill>
                  <a:schemeClr val="bg1"/>
                </a:solidFill>
              </a:rPr>
              <a:t>utans</a:t>
            </a:r>
            <a:r>
              <a:rPr lang="ru-RU" b="1" dirty="0" smtClean="0">
                <a:solidFill>
                  <a:schemeClr val="bg1"/>
                </a:solidFill>
              </a:rPr>
              <a:t> и </a:t>
            </a:r>
            <a:r>
              <a:rPr lang="ru-RU" b="1" dirty="0" err="1" smtClean="0">
                <a:solidFill>
                  <a:schemeClr val="bg1"/>
                </a:solidFill>
              </a:rPr>
              <a:t>др</a:t>
            </a:r>
            <a:r>
              <a:rPr lang="ru-RU" b="1" dirty="0" smtClean="0">
                <a:solidFill>
                  <a:schemeClr val="bg1"/>
                </a:solidFill>
              </a:rPr>
              <a:t> микрофлора)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качественный состав питания (употребление углеводистой пищи и напитков ; отказ от грубой пищи),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количество и качество слюны,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наличие системных заболеваний, 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количество фтора в питьевой воде,(оптимальное содержание фторидов в воде 1 мг/л)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внешние воздействия на организм (вредные производства, экология в целом)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патологию прикуса</a:t>
            </a:r>
          </a:p>
          <a:p>
            <a:pPr marL="514350" indent="-51435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Неудовлетворительная и некачественная гигиена полости рта.</a:t>
            </a:r>
          </a:p>
          <a:p>
            <a:pPr>
              <a:defRPr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D:\ПРОЕКТ по раннему выявлению НИЗ по городу и району\Гаянко\Хрест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Механизм развития кариеса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857288" y="1000084"/>
          <a:ext cx="1135864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3786182" y="3571876"/>
            <a:ext cx="22865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КАРИЕС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 descr="D:\ПРОЕКТ по раннему выявлению НИЗ по городу и району\Гаянко\Хрестик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</TotalTime>
  <Words>311</Words>
  <Application>Microsoft Office PowerPoint</Application>
  <PresentationFormat>Экран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Гбуз рб учалинская цгб    Профилактика стоматологических заболеваний у детей</vt:lpstr>
      <vt:lpstr>Сегодня красивые зубы- это неотъемлемая часть имиджа благополучного человека. </vt:lpstr>
      <vt:lpstr>Поражение кариесом временных зубов  у детей </vt:lpstr>
      <vt:lpstr>Строение зубов </vt:lpstr>
      <vt:lpstr>Микробный налет на зубах </vt:lpstr>
      <vt:lpstr>Состояние зубов при неудовлетворительной гигиене полости рта</vt:lpstr>
      <vt:lpstr>Кариес зубов </vt:lpstr>
      <vt:lpstr>Причины кариеса зубов </vt:lpstr>
      <vt:lpstr>Механизм развития кариеса</vt:lpstr>
      <vt:lpstr>Чтобы зубы не болели надо …</vt:lpstr>
      <vt:lpstr>Профилактика стоматологических заболеваний</vt:lpstr>
      <vt:lpstr>Санитарное просвещение</vt:lpstr>
      <vt:lpstr>Слайд 13</vt:lpstr>
      <vt:lpstr>Средства гигиены</vt:lpstr>
      <vt:lpstr>Зубные пасты</vt:lpstr>
      <vt:lpstr>Строение эмали</vt:lpstr>
      <vt:lpstr>Зубная нить и как ее применять?</vt:lpstr>
      <vt:lpstr>Использование зубной нити позволяет очистить боковые поверхности зубов</vt:lpstr>
      <vt:lpstr>Дополнительные средства гигиены</vt:lpstr>
      <vt:lpstr>Ополаскиватели</vt:lpstr>
      <vt:lpstr>Щетка для съемных протезов и ортодонтческих аппаратов</vt:lpstr>
      <vt:lpstr>Непригодные зубные щетки</vt:lpstr>
      <vt:lpstr>Методика чистки зубов</vt:lpstr>
      <vt:lpstr>Первичная профилактика</vt:lpstr>
      <vt:lpstr>Чтобы зубы были здоровыми :</vt:lpstr>
      <vt:lpstr>Слайд 26</vt:lpstr>
      <vt:lpstr>Личный пример снижает возникновение кариеса у ребёнка</vt:lpstr>
      <vt:lpstr> Презентацию подготовила:  Зубной Врач Детский Мухаметова Алия Улановна Гбуз Рб Учалинская Цгб Детское Поликлиническое Отделение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Профилкатика стоматологических заболеван</dc:title>
  <dc:creator>Natalya</dc:creator>
  <cp:lastModifiedBy>Пользователь</cp:lastModifiedBy>
  <cp:revision>55</cp:revision>
  <dcterms:created xsi:type="dcterms:W3CDTF">2008-11-29T00:21:18Z</dcterms:created>
  <dcterms:modified xsi:type="dcterms:W3CDTF">2024-05-07T06:28:02Z</dcterms:modified>
</cp:coreProperties>
</file>